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0" r:id="rId4"/>
    <p:sldId id="287" r:id="rId5"/>
    <p:sldId id="289" r:id="rId6"/>
    <p:sldId id="291" r:id="rId7"/>
    <p:sldId id="292" r:id="rId8"/>
    <p:sldId id="295" r:id="rId9"/>
    <p:sldId id="294" r:id="rId10"/>
    <p:sldId id="301" r:id="rId11"/>
    <p:sldId id="310" r:id="rId12"/>
    <p:sldId id="302" r:id="rId13"/>
    <p:sldId id="303" r:id="rId14"/>
    <p:sldId id="296" r:id="rId15"/>
    <p:sldId id="297" r:id="rId16"/>
    <p:sldId id="298" r:id="rId17"/>
    <p:sldId id="299" r:id="rId18"/>
    <p:sldId id="300" r:id="rId19"/>
    <p:sldId id="304" r:id="rId20"/>
    <p:sldId id="305" r:id="rId21"/>
    <p:sldId id="306" r:id="rId22"/>
    <p:sldId id="308" r:id="rId23"/>
    <p:sldId id="307" r:id="rId24"/>
    <p:sldId id="30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0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8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0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0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6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9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2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2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0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9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l.gov/agencies/whd/minimum-wage/stat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3721"/>
            <a:ext cx="9144000" cy="182500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Government Price Controls: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Price Floors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920" y="3222287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Steven Suranovic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George Washington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Effects of a L</a:t>
            </a:r>
            <a:r>
              <a:rPr lang="en-US" dirty="0" smtClean="0">
                <a:solidFill>
                  <a:schemeClr val="bg1"/>
                </a:solidFill>
              </a:rPr>
              <a:t>abor Union in </a:t>
            </a:r>
            <a:r>
              <a:rPr lang="en-US" dirty="0">
                <a:solidFill>
                  <a:schemeClr val="bg1"/>
                </a:solidFill>
              </a:rPr>
              <a:t>a Labor Market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5"/>
            <a:ext cx="11179475" cy="47347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min wage result is identical to a labor union in an industry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Collective Bargaining used to get a better deal for workers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Higher wages, better working conditions, more time off, increase difficulty for firing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Unionization in the US - ~ 10% of workforce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Down from 20% in 1983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Union workers are paid ~20% more than non-union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Private sector rate = 6% ; Public sector rate = 34%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Public sector pensions and unfunded liabilities</a:t>
            </a:r>
          </a:p>
        </p:txBody>
      </p:sp>
    </p:spTree>
    <p:extLst>
      <p:ext uri="{BB962C8B-B14F-4D97-AF65-F5344CB8AC3E}">
        <p14:creationId xmlns:p14="http://schemas.microsoft.com/office/powerpoint/2010/main" val="1070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Effects of a L</a:t>
            </a:r>
            <a:r>
              <a:rPr lang="en-US" dirty="0" smtClean="0">
                <a:solidFill>
                  <a:schemeClr val="bg1"/>
                </a:solidFill>
              </a:rPr>
              <a:t>abor Union in </a:t>
            </a:r>
            <a:r>
              <a:rPr lang="en-US" dirty="0">
                <a:solidFill>
                  <a:schemeClr val="bg1"/>
                </a:solidFill>
              </a:rPr>
              <a:t>a Labor Market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5"/>
            <a:ext cx="5958153" cy="47347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labor union seeks to secure higher wages for its workers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If a union bargains for a higher wage </a:t>
            </a:r>
            <a:r>
              <a:rPr lang="en-US" dirty="0" err="1" smtClean="0">
                <a:solidFill>
                  <a:schemeClr val="bg1"/>
                </a:solidFill>
              </a:rPr>
              <a:t>w</a:t>
            </a:r>
            <a:r>
              <a:rPr lang="en-US" baseline="-25000" dirty="0" err="1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, then it is like instituting a min wage for the firm</a:t>
            </a:r>
          </a:p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irms will respond by cutting the number of jobs to Q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39" y="1148818"/>
            <a:ext cx="5520235" cy="52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Effects of a L</a:t>
            </a:r>
            <a:r>
              <a:rPr lang="en-US" dirty="0" smtClean="0">
                <a:solidFill>
                  <a:schemeClr val="bg1"/>
                </a:solidFill>
              </a:rPr>
              <a:t>abor Union in </a:t>
            </a:r>
            <a:r>
              <a:rPr lang="en-US" dirty="0">
                <a:solidFill>
                  <a:schemeClr val="bg1"/>
                </a:solidFill>
              </a:rPr>
              <a:t>a Labor Market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5"/>
            <a:ext cx="5958153" cy="4734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elfare Effects of a Union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Union workers who work gain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Workers who are unemployed lose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Total impact of unionization in a PC market is a loss of economic efficiency, same as Min wage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Extra earnings used to pay union dues which in turn used for lobbying efforts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39" y="1148818"/>
            <a:ext cx="5520235" cy="52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Effects of a L</a:t>
            </a:r>
            <a:r>
              <a:rPr lang="en-US" dirty="0" smtClean="0">
                <a:solidFill>
                  <a:schemeClr val="bg1"/>
                </a:solidFill>
              </a:rPr>
              <a:t>abor Union in </a:t>
            </a:r>
            <a:r>
              <a:rPr lang="en-US" dirty="0">
                <a:solidFill>
                  <a:schemeClr val="bg1"/>
                </a:solidFill>
              </a:rPr>
              <a:t>a Labor Market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5"/>
            <a:ext cx="5958153" cy="47347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Labor Union takes advantage of a monopoly position by cutting supply and raising the price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Unions must discourage scabs or strikebreakers.  Scabs increase labor competition and destroys their monopoly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Government legalization of unions effectively creates labor monopoly power – similar to intellectual property rights which give producers monopoly power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39" y="1148818"/>
            <a:ext cx="5520235" cy="52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Effects of a </a:t>
            </a:r>
            <a:r>
              <a:rPr lang="en-US" dirty="0" smtClean="0">
                <a:solidFill>
                  <a:schemeClr val="bg1"/>
                </a:solidFill>
              </a:rPr>
              <a:t>Min Wage/Union in </a:t>
            </a:r>
            <a:r>
              <a:rPr lang="en-US" dirty="0">
                <a:solidFill>
                  <a:schemeClr val="bg1"/>
                </a:solidFill>
              </a:rPr>
              <a:t>a Labor Market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11266939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 do so many support a policy that is likely to cause more harm than good?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Most people haven’t heard the economic argument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Simple argument is convincing … </a:t>
            </a:r>
            <a:r>
              <a:rPr lang="en-US" dirty="0" err="1" smtClean="0">
                <a:solidFill>
                  <a:schemeClr val="bg1"/>
                </a:solidFill>
              </a:rPr>
              <a:t>i.e.,raise</a:t>
            </a:r>
            <a:r>
              <a:rPr lang="en-US" dirty="0" smtClean="0">
                <a:solidFill>
                  <a:schemeClr val="bg1"/>
                </a:solidFill>
              </a:rPr>
              <a:t> wages, or unionize, and everyone makes more money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Seems compassionate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For min wage support, many labor union contracts have wages tied to the minimum wage, so if the min wage rises, lots of non-min wage union workers get raises 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This feature inspires a lot of political support for these policies.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Effects of a </a:t>
            </a:r>
            <a:r>
              <a:rPr lang="en-US" dirty="0" smtClean="0">
                <a:solidFill>
                  <a:schemeClr val="bg1"/>
                </a:solidFill>
              </a:rPr>
              <a:t>Min Wage/Union in </a:t>
            </a:r>
            <a:r>
              <a:rPr lang="en-US" dirty="0">
                <a:solidFill>
                  <a:schemeClr val="bg1"/>
                </a:solidFill>
              </a:rPr>
              <a:t>a Labor Market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11266939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 do so many economists support a policy that is likely to cause more harm than good?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Empirical evidence is mixed</a:t>
            </a:r>
            <a:endParaRPr lang="en-US" sz="18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Card and Krueger NJ study </a:t>
            </a:r>
            <a:r>
              <a:rPr lang="en-US" sz="2400" dirty="0" smtClean="0">
                <a:solidFill>
                  <a:schemeClr val="bg1"/>
                </a:solidFill>
              </a:rPr>
              <a:t>(1990s) shows </a:t>
            </a:r>
            <a:r>
              <a:rPr lang="en-US" sz="2400" dirty="0">
                <a:solidFill>
                  <a:schemeClr val="bg1"/>
                </a:solidFill>
              </a:rPr>
              <a:t>an increase in employment after a min wage increase </a:t>
            </a:r>
          </a:p>
          <a:p>
            <a:pPr lvl="3"/>
            <a:r>
              <a:rPr lang="en-US" sz="2000" dirty="0">
                <a:solidFill>
                  <a:schemeClr val="bg1"/>
                </a:solidFill>
              </a:rPr>
              <a:t>Uses a more sophisticated natural experiment – compared NJ with PA for results</a:t>
            </a:r>
          </a:p>
          <a:p>
            <a:pPr lvl="3"/>
            <a:r>
              <a:rPr lang="en-US" sz="2000" dirty="0">
                <a:solidFill>
                  <a:schemeClr val="bg1"/>
                </a:solidFill>
              </a:rPr>
              <a:t>But, considers only a small increase in min wage … may not apply to large increases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Many other studies do show employment decreases from min wage</a:t>
            </a:r>
          </a:p>
          <a:p>
            <a:pPr lvl="3"/>
            <a:r>
              <a:rPr lang="en-US" sz="2000" dirty="0">
                <a:solidFill>
                  <a:schemeClr val="bg1"/>
                </a:solidFill>
              </a:rPr>
              <a:t>many of these are not natural experimental </a:t>
            </a:r>
            <a:r>
              <a:rPr lang="en-US" sz="2000" dirty="0" smtClean="0">
                <a:solidFill>
                  <a:schemeClr val="bg1"/>
                </a:solidFill>
              </a:rPr>
              <a:t>designs though</a:t>
            </a:r>
            <a:endParaRPr lang="en-US" sz="20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Controversy continues – empirical evidence is insufficient so far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Effects of a </a:t>
            </a:r>
            <a:r>
              <a:rPr lang="en-US" dirty="0" smtClean="0">
                <a:solidFill>
                  <a:schemeClr val="bg1"/>
                </a:solidFill>
              </a:rPr>
              <a:t>Min Wage/Unions in </a:t>
            </a:r>
            <a:r>
              <a:rPr lang="en-US" dirty="0">
                <a:solidFill>
                  <a:schemeClr val="bg1"/>
                </a:solidFill>
              </a:rPr>
              <a:t>a Labor Market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11266939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 do so many economists support a policy that is likely to cause more harm than good?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Firms have monopoly power enabling higher firm profit …  Min wage/unions shift those profits to the workers (doesn’t apply to government unions)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Firms have a monopsony (single buyer) in </a:t>
            </a:r>
            <a:r>
              <a:rPr lang="en-US" dirty="0">
                <a:solidFill>
                  <a:schemeClr val="bg1"/>
                </a:solidFill>
              </a:rPr>
              <a:t>labor markets</a:t>
            </a:r>
            <a:endParaRPr lang="en-US" sz="16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Argument 1:  </a:t>
            </a:r>
            <a:r>
              <a:rPr lang="en-US" sz="2400" dirty="0" smtClean="0">
                <a:solidFill>
                  <a:schemeClr val="bg1"/>
                </a:solidFill>
              </a:rPr>
              <a:t>Monopsony is unlikely </a:t>
            </a:r>
            <a:r>
              <a:rPr lang="en-US" sz="2400" dirty="0">
                <a:solidFill>
                  <a:schemeClr val="bg1"/>
                </a:solidFill>
              </a:rPr>
              <a:t>since there are many job opportunities for low wage </a:t>
            </a:r>
            <a:r>
              <a:rPr lang="en-US" sz="2400" dirty="0" smtClean="0">
                <a:solidFill>
                  <a:schemeClr val="bg1"/>
                </a:solidFill>
              </a:rPr>
              <a:t>workers in </a:t>
            </a:r>
            <a:r>
              <a:rPr lang="en-US" sz="2400" dirty="0">
                <a:solidFill>
                  <a:schemeClr val="bg1"/>
                </a:solidFill>
              </a:rPr>
              <a:t>retail, factories etc. </a:t>
            </a:r>
            <a:r>
              <a:rPr lang="en-US" sz="2400" dirty="0" smtClean="0">
                <a:solidFill>
                  <a:schemeClr val="bg1"/>
                </a:solidFill>
              </a:rPr>
              <a:t>there is </a:t>
            </a:r>
            <a:r>
              <a:rPr lang="en-US" sz="2400" dirty="0">
                <a:solidFill>
                  <a:schemeClr val="bg1"/>
                </a:solidFill>
              </a:rPr>
              <a:t>lots of </a:t>
            </a:r>
            <a:r>
              <a:rPr lang="en-US" sz="2400" dirty="0" smtClean="0">
                <a:solidFill>
                  <a:schemeClr val="bg1"/>
                </a:solidFill>
              </a:rPr>
              <a:t>competition</a:t>
            </a:r>
          </a:p>
          <a:p>
            <a:pPr lvl="3"/>
            <a:endParaRPr lang="en-US" sz="22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Argument 2: job immobility is high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</a:rPr>
              <a:t> monopsony power</a:t>
            </a:r>
          </a:p>
          <a:p>
            <a:pPr lvl="3"/>
            <a:r>
              <a:rPr lang="en-US" sz="2400" u="sng" dirty="0">
                <a:solidFill>
                  <a:schemeClr val="bg1"/>
                </a:solidFill>
              </a:rPr>
              <a:t>lack of info; switching costs, non-compete clauses; no-poaching agreements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Effects of a Minimum </a:t>
            </a:r>
            <a:r>
              <a:rPr lang="en-US" dirty="0" smtClean="0">
                <a:solidFill>
                  <a:schemeClr val="bg1"/>
                </a:solidFill>
              </a:rPr>
              <a:t>Wage with Monopsony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5787775" cy="4351338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Monopsony means a single buyer </a:t>
            </a:r>
            <a:r>
              <a:rPr lang="en-US" sz="4500" dirty="0" smtClean="0">
                <a:solidFill>
                  <a:schemeClr val="bg1"/>
                </a:solidFill>
              </a:rPr>
              <a:t>(firms demanding </a:t>
            </a:r>
            <a:r>
              <a:rPr lang="en-US" sz="4500" dirty="0">
                <a:solidFill>
                  <a:schemeClr val="bg1"/>
                </a:solidFill>
              </a:rPr>
              <a:t>labor in this case</a:t>
            </a:r>
            <a:r>
              <a:rPr lang="en-US" sz="4500" dirty="0" smtClean="0">
                <a:solidFill>
                  <a:schemeClr val="bg1"/>
                </a:solidFill>
              </a:rPr>
              <a:t>)</a:t>
            </a:r>
            <a:r>
              <a:rPr lang="en-US" sz="4500" dirty="0">
                <a:solidFill>
                  <a:schemeClr val="bg1"/>
                </a:solidFill>
              </a:rPr>
              <a:t> </a:t>
            </a:r>
          </a:p>
          <a:p>
            <a:r>
              <a:rPr lang="en-US" sz="4500" dirty="0">
                <a:solidFill>
                  <a:schemeClr val="bg1"/>
                </a:solidFill>
              </a:rPr>
              <a:t>To maximize profit a monopsony </a:t>
            </a:r>
            <a:r>
              <a:rPr lang="en-US" sz="4500" dirty="0" smtClean="0">
                <a:solidFill>
                  <a:schemeClr val="bg1"/>
                </a:solidFill>
              </a:rPr>
              <a:t>firm could </a:t>
            </a:r>
            <a:r>
              <a:rPr lang="en-US" sz="4500" dirty="0">
                <a:solidFill>
                  <a:schemeClr val="bg1"/>
                </a:solidFill>
              </a:rPr>
              <a:t>lower the wage to </a:t>
            </a:r>
            <a:r>
              <a:rPr lang="en-US" sz="4500" dirty="0" err="1">
                <a:solidFill>
                  <a:schemeClr val="bg1"/>
                </a:solidFill>
              </a:rPr>
              <a:t>w</a:t>
            </a:r>
            <a:r>
              <a:rPr lang="en-US" sz="4500" baseline="-25000" dirty="0" err="1">
                <a:solidFill>
                  <a:schemeClr val="bg1"/>
                </a:solidFill>
              </a:rPr>
              <a:t>L</a:t>
            </a:r>
            <a:r>
              <a:rPr lang="en-US" sz="4500" dirty="0">
                <a:solidFill>
                  <a:schemeClr val="bg1"/>
                </a:solidFill>
              </a:rPr>
              <a:t> </a:t>
            </a:r>
            <a:r>
              <a:rPr lang="en-US" sz="4500" dirty="0" smtClean="0">
                <a:solidFill>
                  <a:schemeClr val="bg1"/>
                </a:solidFill>
              </a:rPr>
              <a:t> and lower employment to Q</a:t>
            </a:r>
            <a:r>
              <a:rPr lang="en-US" sz="4500" baseline="-25000" dirty="0" smtClean="0">
                <a:solidFill>
                  <a:schemeClr val="bg1"/>
                </a:solidFill>
              </a:rPr>
              <a:t>0</a:t>
            </a:r>
            <a:r>
              <a:rPr lang="en-US" sz="45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pPr lvl="1"/>
            <a:r>
              <a:rPr lang="en-US" sz="4400" dirty="0">
                <a:solidFill>
                  <a:schemeClr val="bg1"/>
                </a:solidFill>
              </a:rPr>
              <a:t>Since workers can't work elsewhere they have no choice but to accept lower </a:t>
            </a:r>
            <a:r>
              <a:rPr lang="en-US" sz="4400" dirty="0" smtClean="0">
                <a:solidFill>
                  <a:schemeClr val="bg1"/>
                </a:solidFill>
              </a:rPr>
              <a:t>wage  </a:t>
            </a:r>
            <a:endParaRPr lang="en-US" sz="4400" dirty="0">
              <a:solidFill>
                <a:schemeClr val="bg1"/>
              </a:solidFill>
            </a:endParaRPr>
          </a:p>
          <a:p>
            <a:pPr lvl="1"/>
            <a:r>
              <a:rPr lang="en-US" sz="4400" dirty="0">
                <a:solidFill>
                  <a:schemeClr val="bg1"/>
                </a:solidFill>
              </a:rPr>
              <a:t>Fewer workers work at low </a:t>
            </a:r>
            <a:r>
              <a:rPr lang="en-US" sz="4400" dirty="0" smtClean="0">
                <a:solidFill>
                  <a:schemeClr val="bg1"/>
                </a:solidFill>
              </a:rPr>
              <a:t>wage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CS (to the firm)  =  </a:t>
            </a:r>
            <a:r>
              <a:rPr lang="en-US" sz="4000" dirty="0">
                <a:solidFill>
                  <a:schemeClr val="bg1"/>
                </a:solidFill>
              </a:rPr>
              <a:t>(a + b + d</a:t>
            </a:r>
            <a:r>
              <a:rPr lang="en-US" sz="4000" dirty="0" smtClean="0">
                <a:solidFill>
                  <a:schemeClr val="bg1"/>
                </a:solidFill>
              </a:rPr>
              <a:t>)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PS (to the workers) = f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MW = a + b + d + f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39" y="1148818"/>
            <a:ext cx="5520235" cy="52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Effects of a Minimum </a:t>
            </a:r>
            <a:r>
              <a:rPr lang="en-US" dirty="0" smtClean="0">
                <a:solidFill>
                  <a:schemeClr val="bg1"/>
                </a:solidFill>
              </a:rPr>
              <a:t>Wage with Monopsony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5787775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 minimum wage @  </a:t>
            </a:r>
            <a:r>
              <a:rPr lang="en-US" dirty="0" err="1">
                <a:solidFill>
                  <a:schemeClr val="bg1"/>
                </a:solidFill>
              </a:rPr>
              <a:t>w</a:t>
            </a:r>
            <a:r>
              <a:rPr lang="en-US" baseline="-25000" dirty="0" err="1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 would force </a:t>
            </a:r>
            <a:r>
              <a:rPr lang="en-US" dirty="0" smtClean="0">
                <a:solidFill>
                  <a:schemeClr val="bg1"/>
                </a:solidFill>
              </a:rPr>
              <a:t>the monopsony </a:t>
            </a:r>
            <a:r>
              <a:rPr lang="en-US" dirty="0">
                <a:solidFill>
                  <a:schemeClr val="bg1"/>
                </a:solidFill>
              </a:rPr>
              <a:t>firm to </a:t>
            </a:r>
            <a:r>
              <a:rPr lang="en-US" dirty="0" smtClean="0">
                <a:solidFill>
                  <a:schemeClr val="bg1"/>
                </a:solidFill>
              </a:rPr>
              <a:t>increase the  </a:t>
            </a:r>
            <a:r>
              <a:rPr lang="en-US" dirty="0">
                <a:solidFill>
                  <a:schemeClr val="bg1"/>
                </a:solidFill>
              </a:rPr>
              <a:t>wage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w</a:t>
            </a:r>
            <a:r>
              <a:rPr lang="en-US" baseline="-25000" dirty="0" err="1" smtClean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 to </a:t>
            </a:r>
            <a:r>
              <a:rPr lang="en-US" dirty="0" err="1" smtClean="0">
                <a:solidFill>
                  <a:schemeClr val="bg1"/>
                </a:solidFill>
              </a:rPr>
              <a:t>w</a:t>
            </a:r>
            <a:r>
              <a:rPr lang="en-US" baseline="-25000" dirty="0" err="1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) and </a:t>
            </a:r>
            <a:r>
              <a:rPr lang="en-US" dirty="0">
                <a:solidFill>
                  <a:schemeClr val="bg1"/>
                </a:solidFill>
              </a:rPr>
              <a:t>employment to </a:t>
            </a:r>
            <a:r>
              <a:rPr lang="en-US" dirty="0" smtClean="0">
                <a:solidFill>
                  <a:schemeClr val="bg1"/>
                </a:solidFill>
              </a:rPr>
              <a:t>(Q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 to Q</a:t>
            </a:r>
            <a:r>
              <a:rPr lang="en-US" baseline="-25000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 this case a minimum wage would not cause </a:t>
            </a:r>
            <a:r>
              <a:rPr lang="en-US" dirty="0" smtClean="0">
                <a:solidFill>
                  <a:schemeClr val="bg1"/>
                </a:solidFill>
              </a:rPr>
              <a:t>unemployment. Instead,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worker wages rise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Total employment increases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Economic efficiency improves to      MW = (a + b + c + d + e + f)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39" y="1148818"/>
            <a:ext cx="5520235" cy="52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Effects </a:t>
            </a:r>
            <a:r>
              <a:rPr lang="en-US" dirty="0" smtClean="0">
                <a:solidFill>
                  <a:schemeClr val="bg1"/>
                </a:solidFill>
              </a:rPr>
              <a:t>of a Min Wage/Union in </a:t>
            </a:r>
            <a:r>
              <a:rPr lang="en-US" dirty="0">
                <a:solidFill>
                  <a:schemeClr val="bg1"/>
                </a:solidFill>
              </a:rPr>
              <a:t>a Labor Market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11266939" cy="395551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 do so many economists support a policy that is likely to cause more harm than good?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position is tenable if the policy (min wages/union) is eliminating monopsony power.  In this case, the policy achieves a more efficient economic outcome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But is the low wage labor market really </a:t>
            </a:r>
            <a:r>
              <a:rPr lang="en-US" dirty="0" err="1" smtClean="0">
                <a:solidFill>
                  <a:schemeClr val="bg1"/>
                </a:solidFill>
              </a:rPr>
              <a:t>monopsonistic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Competition in the labor market depends on free entry and exit in response to profit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Workers “profit” from the wage, safety, working conditions, friendliness of coworkers, etc. in a firm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If worker profit is not positive, workers should leave to find a better opportunity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Firms must keep work profitable for workers or the best ones will leave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Types of Government Price Controls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Price Ceiling (L20) – a maximum price that can be charged for a product in a market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Price Floor (L21) – a minimum price that can be charged for a good or service in a market  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Best example – Minimum wage laws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Price Support (L22) – a price floor for a good in which the government purchases excess supply</a:t>
            </a:r>
          </a:p>
        </p:txBody>
      </p:sp>
    </p:spTree>
    <p:extLst>
      <p:ext uri="{BB962C8B-B14F-4D97-AF65-F5344CB8AC3E}">
        <p14:creationId xmlns:p14="http://schemas.microsoft.com/office/powerpoint/2010/main" val="37315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Secondary Impacts of Minimum Wages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11266939" cy="395551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Effects </a:t>
            </a:r>
            <a:r>
              <a:rPr lang="en-US" dirty="0">
                <a:solidFill>
                  <a:schemeClr val="bg1"/>
                </a:solidFill>
              </a:rPr>
              <a:t>on Final Product Prices (</a:t>
            </a:r>
            <a:r>
              <a:rPr lang="en-US" dirty="0" err="1">
                <a:solidFill>
                  <a:schemeClr val="bg1"/>
                </a:solidFill>
              </a:rPr>
              <a:t>eg</a:t>
            </a:r>
            <a:r>
              <a:rPr lang="en-US" dirty="0">
                <a:solidFill>
                  <a:schemeClr val="bg1"/>
                </a:solidFill>
              </a:rPr>
              <a:t>. Fast food, retail prices, etc.)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Higher input price </a:t>
            </a:r>
            <a:r>
              <a:rPr lang="en-US" dirty="0" smtClean="0">
                <a:solidFill>
                  <a:schemeClr val="bg1"/>
                </a:solidFill>
              </a:rPr>
              <a:t>(due to min wage/union) raises </a:t>
            </a:r>
            <a:r>
              <a:rPr lang="en-US" dirty="0">
                <a:solidFill>
                  <a:schemeClr val="bg1"/>
                </a:solidFill>
              </a:rPr>
              <a:t>AC and MC for competitive firms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Short-run supply shifts </a:t>
            </a:r>
            <a:r>
              <a:rPr lang="en-US" dirty="0" smtClean="0">
                <a:solidFill>
                  <a:schemeClr val="bg1"/>
                </a:solidFill>
              </a:rPr>
              <a:t>up/left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Product prices </a:t>
            </a:r>
            <a:r>
              <a:rPr lang="en-US" dirty="0">
                <a:solidFill>
                  <a:schemeClr val="bg1"/>
                </a:solidFill>
              </a:rPr>
              <a:t>rise; output falls in </a:t>
            </a:r>
            <a:r>
              <a:rPr lang="en-US" dirty="0" smtClean="0">
                <a:solidFill>
                  <a:schemeClr val="bg1"/>
                </a:solidFill>
              </a:rPr>
              <a:t>Short-run (prices at Walmart, </a:t>
            </a:r>
            <a:r>
              <a:rPr lang="en-US" dirty="0" err="1" smtClean="0">
                <a:solidFill>
                  <a:schemeClr val="bg1"/>
                </a:solidFill>
              </a:rPr>
              <a:t>fastfood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Profits become negative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</a:rPr>
              <a:t>  Exit of </a:t>
            </a:r>
            <a:r>
              <a:rPr lang="en-US" dirty="0" smtClean="0">
                <a:solidFill>
                  <a:schemeClr val="bg1"/>
                </a:solidFill>
              </a:rPr>
              <a:t>firms  (some firms are not profitable with higher wages)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 the long-run product prices remain higher because min </a:t>
            </a:r>
            <a:r>
              <a:rPr lang="en-US" dirty="0">
                <a:solidFill>
                  <a:schemeClr val="bg1"/>
                </a:solidFill>
              </a:rPr>
              <a:t>AC </a:t>
            </a:r>
            <a:r>
              <a:rPr lang="en-US" dirty="0" smtClean="0">
                <a:solidFill>
                  <a:schemeClr val="bg1"/>
                </a:solidFill>
              </a:rPr>
              <a:t>is higher in the </a:t>
            </a:r>
            <a:r>
              <a:rPr lang="en-US" dirty="0">
                <a:solidFill>
                  <a:schemeClr val="bg1"/>
                </a:solidFill>
              </a:rPr>
              <a:t>long-run.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There is a ripple effect to the rest of the economy (general equilibrium)   </a:t>
            </a:r>
            <a:r>
              <a:rPr lang="en-US" dirty="0">
                <a:solidFill>
                  <a:schemeClr val="bg1"/>
                </a:solidFill>
              </a:rPr>
              <a:t>	</a:t>
            </a:r>
            <a:endParaRPr lang="en-US" sz="2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Secondary Impacts of </a:t>
            </a:r>
            <a:r>
              <a:rPr lang="en-US" dirty="0" smtClean="0">
                <a:solidFill>
                  <a:schemeClr val="bg1"/>
                </a:solidFill>
              </a:rPr>
              <a:t>a Min Wage/Union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11266939" cy="395551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Effects </a:t>
            </a:r>
            <a:r>
              <a:rPr lang="en-US" dirty="0">
                <a:solidFill>
                  <a:schemeClr val="bg1"/>
                </a:solidFill>
              </a:rPr>
              <a:t>on Final Product Prices (</a:t>
            </a:r>
            <a:r>
              <a:rPr lang="en-US" dirty="0" err="1">
                <a:solidFill>
                  <a:schemeClr val="bg1"/>
                </a:solidFill>
              </a:rPr>
              <a:t>eg</a:t>
            </a:r>
            <a:r>
              <a:rPr lang="en-US" dirty="0">
                <a:solidFill>
                  <a:schemeClr val="bg1"/>
                </a:solidFill>
              </a:rPr>
              <a:t>. Fast food, retail prices, etc.)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Higher input price </a:t>
            </a:r>
            <a:r>
              <a:rPr lang="en-US" dirty="0" smtClean="0">
                <a:solidFill>
                  <a:schemeClr val="bg1"/>
                </a:solidFill>
              </a:rPr>
              <a:t>(due to min wage/union) raises </a:t>
            </a:r>
            <a:r>
              <a:rPr lang="en-US" dirty="0">
                <a:solidFill>
                  <a:schemeClr val="bg1"/>
                </a:solidFill>
              </a:rPr>
              <a:t>AC and MC for competitive firms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Short-run supply shifts </a:t>
            </a:r>
            <a:r>
              <a:rPr lang="en-US" dirty="0" smtClean="0">
                <a:solidFill>
                  <a:schemeClr val="bg1"/>
                </a:solidFill>
              </a:rPr>
              <a:t>up/left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Product prices </a:t>
            </a:r>
            <a:r>
              <a:rPr lang="en-US" dirty="0">
                <a:solidFill>
                  <a:schemeClr val="bg1"/>
                </a:solidFill>
              </a:rPr>
              <a:t>rise; output falls in </a:t>
            </a:r>
            <a:r>
              <a:rPr lang="en-US" dirty="0" smtClean="0">
                <a:solidFill>
                  <a:schemeClr val="bg1"/>
                </a:solidFill>
              </a:rPr>
              <a:t>Short-run (prices at Walmart, </a:t>
            </a:r>
            <a:r>
              <a:rPr lang="en-US" dirty="0" err="1" smtClean="0">
                <a:solidFill>
                  <a:schemeClr val="bg1"/>
                </a:solidFill>
              </a:rPr>
              <a:t>fastfood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Profits become negative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</a:rPr>
              <a:t>  Exit of </a:t>
            </a:r>
            <a:r>
              <a:rPr lang="en-US" dirty="0" smtClean="0">
                <a:solidFill>
                  <a:schemeClr val="bg1"/>
                </a:solidFill>
              </a:rPr>
              <a:t>firms  (some firms are not profitable with higher wages)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 the long-run product prices remain higher because min </a:t>
            </a:r>
            <a:r>
              <a:rPr lang="en-US" dirty="0">
                <a:solidFill>
                  <a:schemeClr val="bg1"/>
                </a:solidFill>
              </a:rPr>
              <a:t>AC </a:t>
            </a:r>
            <a:r>
              <a:rPr lang="en-US" dirty="0" smtClean="0">
                <a:solidFill>
                  <a:schemeClr val="bg1"/>
                </a:solidFill>
              </a:rPr>
              <a:t>is higher in the </a:t>
            </a:r>
            <a:r>
              <a:rPr lang="en-US" dirty="0">
                <a:solidFill>
                  <a:schemeClr val="bg1"/>
                </a:solidFill>
              </a:rPr>
              <a:t>long-run.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There is a ripple effect to the rest of the economy (general equilibrium)   </a:t>
            </a:r>
            <a:r>
              <a:rPr lang="en-US" dirty="0">
                <a:solidFill>
                  <a:schemeClr val="bg1"/>
                </a:solidFill>
              </a:rPr>
              <a:t>	</a:t>
            </a:r>
            <a:endParaRPr lang="en-US" sz="2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Secondary Impacts of </a:t>
            </a:r>
            <a:r>
              <a:rPr lang="en-US" dirty="0" smtClean="0">
                <a:solidFill>
                  <a:schemeClr val="bg1"/>
                </a:solidFill>
              </a:rPr>
              <a:t>a Min Wage/Union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11266939" cy="395551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Capital </a:t>
            </a:r>
            <a:r>
              <a:rPr lang="en-US" dirty="0" smtClean="0">
                <a:solidFill>
                  <a:schemeClr val="bg1"/>
                </a:solidFill>
              </a:rPr>
              <a:t>Substitution 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McDonald’s installs self-serve kiosks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Self-checkout at major stores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Driverless taxi and delivery services (still to come)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Cheating/Avoidance of Minimum Wages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Cannot cheat </a:t>
            </a:r>
            <a:r>
              <a:rPr lang="en-US" dirty="0">
                <a:solidFill>
                  <a:schemeClr val="bg1"/>
                </a:solidFill>
              </a:rPr>
              <a:t>legal workers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</a:rPr>
              <a:t>  may inspire complaints 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cheat </a:t>
            </a:r>
            <a:r>
              <a:rPr lang="en-US" dirty="0">
                <a:solidFill>
                  <a:schemeClr val="bg1"/>
                </a:solidFill>
              </a:rPr>
              <a:t>with illegal workers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</a:rPr>
              <a:t>  no complaints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Secondary Impacts of </a:t>
            </a:r>
            <a:r>
              <a:rPr lang="en-US" dirty="0" smtClean="0">
                <a:solidFill>
                  <a:schemeClr val="bg1"/>
                </a:solidFill>
              </a:rPr>
              <a:t>a Min Wage/Union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11266939" cy="395551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Effects </a:t>
            </a:r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dirty="0" smtClean="0">
                <a:solidFill>
                  <a:schemeClr val="bg1"/>
                </a:solidFill>
              </a:rPr>
              <a:t>Internships (see readings)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Interns are not supposed to do substantive work that a firm might hire someone to do  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Pressure to force employers to pay interns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Likely effect on the number of available internships??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Other articles about min wages  in Lecture Notes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Race, Politics and the Minimum Wage </a:t>
            </a:r>
            <a:r>
              <a:rPr lang="en-US" dirty="0" smtClean="0">
                <a:solidFill>
                  <a:schemeClr val="bg1"/>
                </a:solidFill>
              </a:rPr>
              <a:t>(2011)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Business of the Minimum </a:t>
            </a:r>
            <a:r>
              <a:rPr lang="en-US" dirty="0" smtClean="0">
                <a:solidFill>
                  <a:schemeClr val="bg1"/>
                </a:solidFill>
              </a:rPr>
              <a:t>Wage (2013)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11266939" cy="395551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Minimum wage laws and unionization have mixed effects – there are both winners and losers that arise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In perfectly competitive markets, these actions cause more harm than good – the losses to the losers exceeds the gains to the winners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Empirical evidence is currently mixed and inconclusive</a:t>
            </a:r>
          </a:p>
          <a:p>
            <a:r>
              <a:rPr lang="en-US" dirty="0">
                <a:solidFill>
                  <a:schemeClr val="bg1"/>
                </a:solidFill>
              </a:rPr>
              <a:t>Minimum wage laws and unionization have </a:t>
            </a:r>
            <a:r>
              <a:rPr lang="en-US" dirty="0" smtClean="0">
                <a:solidFill>
                  <a:schemeClr val="bg1"/>
                </a:solidFill>
              </a:rPr>
              <a:t>net positive effects if the labor market is </a:t>
            </a:r>
            <a:r>
              <a:rPr lang="en-US" dirty="0" err="1" smtClean="0">
                <a:solidFill>
                  <a:schemeClr val="bg1"/>
                </a:solidFill>
              </a:rPr>
              <a:t>monopsonistic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Economists who support these laws are seeking empirical evidence to argue that labor markets are </a:t>
            </a:r>
            <a:r>
              <a:rPr lang="en-US" dirty="0" err="1" smtClean="0">
                <a:solidFill>
                  <a:schemeClr val="bg1"/>
                </a:solidFill>
              </a:rPr>
              <a:t>monopsonistic</a:t>
            </a:r>
            <a:r>
              <a:rPr lang="en-US" dirty="0" smtClean="0">
                <a:solidFill>
                  <a:schemeClr val="bg1"/>
                </a:solidFill>
              </a:rPr>
              <a:t>  …  only weak evidence so far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These policies likely to remain controversial. </a:t>
            </a:r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Price Floor Intentions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Achieve more of a “living wage” for low income workers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Living wages are defined as those necessary to support a household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Reduce inequality by raising lowest incomes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Substitute for Unionization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Note Trade Unions act to bargain for higher wages for all of a company’s employees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Recent Minimum Wage Legislation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1898" y="1277919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President Obama proposes in 2013 an increase to $10.10 </a:t>
            </a:r>
            <a:r>
              <a:rPr lang="en-US" sz="3200" dirty="0" smtClean="0">
                <a:solidFill>
                  <a:schemeClr val="bg1"/>
                </a:solidFill>
              </a:rPr>
              <a:t>nationally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Never passed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5787775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Current Federal Minimum Wage 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$7.25 per hour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Same since 2009</a:t>
            </a:r>
          </a:p>
          <a:p>
            <a:r>
              <a:rPr lang="en-US" sz="3500" dirty="0">
                <a:solidFill>
                  <a:schemeClr val="bg1"/>
                </a:solidFill>
                <a:hlinkClick r:id="rId2"/>
              </a:rPr>
              <a:t>Recent State Level Actions</a:t>
            </a:r>
            <a:endParaRPr lang="en-US" sz="3500" dirty="0">
              <a:solidFill>
                <a:schemeClr val="bg1"/>
              </a:solidFill>
            </a:endParaRP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Maryland: $15 by 2026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California: $12 by 2019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Illinois: $15 by 2025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New York: $15 by 2021</a:t>
            </a:r>
          </a:p>
          <a:p>
            <a:pPr lvl="1"/>
            <a:r>
              <a:rPr lang="pl-PL" sz="3000" dirty="0">
                <a:solidFill>
                  <a:schemeClr val="bg1"/>
                </a:solidFill>
              </a:rPr>
              <a:t>DC: $15 by 2020</a:t>
            </a:r>
            <a:endParaRPr lang="en-US" sz="3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4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Recent Minimum Wage Legislation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1898" y="1277919"/>
            <a:ext cx="5181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Recent Corporate Actions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Amazon, Target: $15</a:t>
            </a: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Costco: $</a:t>
            </a:r>
            <a:r>
              <a:rPr lang="pt-BR" sz="2800" dirty="0" smtClean="0">
                <a:solidFill>
                  <a:schemeClr val="bg1"/>
                </a:solidFill>
              </a:rPr>
              <a:t>15</a:t>
            </a:r>
          </a:p>
          <a:p>
            <a:pPr lvl="1"/>
            <a:r>
              <a:rPr lang="pt-BR" sz="2800" dirty="0" smtClean="0">
                <a:solidFill>
                  <a:schemeClr val="bg1"/>
                </a:solidFill>
              </a:rPr>
              <a:t>WalMart</a:t>
            </a:r>
            <a:r>
              <a:rPr lang="pt-BR" sz="2800" dirty="0">
                <a:solidFill>
                  <a:schemeClr val="bg1"/>
                </a:solidFill>
              </a:rPr>
              <a:t>: $</a:t>
            </a:r>
            <a:r>
              <a:rPr lang="pt-BR" sz="2800" dirty="0" smtClean="0">
                <a:solidFill>
                  <a:schemeClr val="bg1"/>
                </a:solidFill>
              </a:rPr>
              <a:t>18</a:t>
            </a:r>
          </a:p>
          <a:p>
            <a:pPr lvl="1"/>
            <a:r>
              <a:rPr lang="pt-BR" sz="2800" dirty="0" smtClean="0">
                <a:solidFill>
                  <a:schemeClr val="bg1"/>
                </a:solidFill>
              </a:rPr>
              <a:t>Starbucks:  $9.09</a:t>
            </a:r>
          </a:p>
          <a:p>
            <a:pPr lvl="1"/>
            <a:r>
              <a:rPr lang="pt-BR" sz="2800" dirty="0" smtClean="0">
                <a:solidFill>
                  <a:schemeClr val="bg1"/>
                </a:solidFill>
              </a:rPr>
              <a:t>Bank of America: $20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5787775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Recent City Level Actions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Los Angeles: $14.25 for &gt; 26 employees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Mountain View, CA: $15.65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San Francisco: $15.59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New York City: $15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Seattle: $16 by 2021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Effects of a Minimum </a:t>
            </a:r>
            <a:r>
              <a:rPr lang="en-US" dirty="0" smtClean="0">
                <a:solidFill>
                  <a:schemeClr val="bg1"/>
                </a:solidFill>
              </a:rPr>
              <a:t>Wage in </a:t>
            </a:r>
            <a:r>
              <a:rPr lang="en-US" dirty="0">
                <a:solidFill>
                  <a:schemeClr val="bg1"/>
                </a:solidFill>
              </a:rPr>
              <a:t>a Labor Market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5787775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Workers supply their labor in the market while firms demand labor services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Supply </a:t>
            </a:r>
            <a:r>
              <a:rPr lang="en-US" dirty="0">
                <a:solidFill>
                  <a:schemeClr val="bg1"/>
                </a:solidFill>
              </a:rPr>
              <a:t>(workers):   Demand (Firms)  </a:t>
            </a:r>
          </a:p>
          <a:p>
            <a:r>
              <a:rPr lang="en-US" dirty="0">
                <a:solidFill>
                  <a:schemeClr val="bg1"/>
                </a:solidFill>
              </a:rPr>
              <a:t>Producer surplus is worker well-being</a:t>
            </a:r>
          </a:p>
          <a:p>
            <a:r>
              <a:rPr lang="en-US" dirty="0">
                <a:solidFill>
                  <a:schemeClr val="bg1"/>
                </a:solidFill>
              </a:rPr>
              <a:t>Consumer surplus is firm well-being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39" y="1148818"/>
            <a:ext cx="5520235" cy="52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Effects of a Minimum </a:t>
            </a:r>
            <a:r>
              <a:rPr lang="en-US" dirty="0" smtClean="0">
                <a:solidFill>
                  <a:schemeClr val="bg1"/>
                </a:solidFill>
              </a:rPr>
              <a:t>Wage in </a:t>
            </a:r>
            <a:r>
              <a:rPr lang="en-US" dirty="0">
                <a:solidFill>
                  <a:schemeClr val="bg1"/>
                </a:solidFill>
              </a:rPr>
              <a:t>a Labor Market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5787775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Let </a:t>
            </a:r>
            <a:r>
              <a:rPr lang="en-US" dirty="0" err="1" smtClean="0">
                <a:solidFill>
                  <a:schemeClr val="bg1"/>
                </a:solidFill>
              </a:rPr>
              <a:t>w</a:t>
            </a:r>
            <a:r>
              <a:rPr lang="en-US" baseline="-25000" dirty="0" err="1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 be the minimum wage</a:t>
            </a:r>
          </a:p>
          <a:p>
            <a:r>
              <a:rPr lang="en-US" dirty="0">
                <a:solidFill>
                  <a:schemeClr val="bg1"/>
                </a:solidFill>
              </a:rPr>
              <a:t>Q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 the quantity of labor supplied by workers at </a:t>
            </a:r>
            <a:r>
              <a:rPr lang="en-US" dirty="0" err="1" smtClean="0">
                <a:solidFill>
                  <a:schemeClr val="bg1"/>
                </a:solidFill>
              </a:rPr>
              <a:t>w</a:t>
            </a:r>
            <a:r>
              <a:rPr lang="en-US" baseline="-25000" dirty="0" err="1" smtClean="0">
                <a:solidFill>
                  <a:schemeClr val="bg1"/>
                </a:solidFill>
              </a:rPr>
              <a:t>M</a:t>
            </a:r>
            <a:endParaRPr lang="en-US" baseline="-25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Q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 is the quantity of labor demanded by firms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Q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 = excess supply of </a:t>
            </a:r>
            <a:r>
              <a:rPr lang="en-US" dirty="0" smtClean="0">
                <a:solidFill>
                  <a:schemeClr val="bg1"/>
                </a:solidFill>
              </a:rPr>
              <a:t>labor </a:t>
            </a:r>
            <a:r>
              <a:rPr lang="en-US" dirty="0">
                <a:solidFill>
                  <a:schemeClr val="bg1"/>
                </a:solidFill>
              </a:rPr>
              <a:t>= unemployment </a:t>
            </a:r>
            <a:r>
              <a:rPr lang="en-US" dirty="0" smtClean="0">
                <a:solidFill>
                  <a:schemeClr val="bg1"/>
                </a:solidFill>
              </a:rPr>
              <a:t>(quantity of workers </a:t>
            </a:r>
            <a:r>
              <a:rPr lang="en-US" dirty="0">
                <a:solidFill>
                  <a:schemeClr val="bg1"/>
                </a:solidFill>
              </a:rPr>
              <a:t>who </a:t>
            </a:r>
            <a:r>
              <a:rPr lang="en-US" dirty="0" smtClean="0">
                <a:solidFill>
                  <a:schemeClr val="bg1"/>
                </a:solidFill>
              </a:rPr>
              <a:t>want </a:t>
            </a:r>
            <a:r>
              <a:rPr lang="en-US" dirty="0">
                <a:solidFill>
                  <a:schemeClr val="bg1"/>
                </a:solidFill>
              </a:rPr>
              <a:t>to work but are not hired)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39" y="1148818"/>
            <a:ext cx="5520235" cy="52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Effects of a Minimum </a:t>
            </a:r>
            <a:r>
              <a:rPr lang="en-US" dirty="0" smtClean="0">
                <a:solidFill>
                  <a:schemeClr val="bg1"/>
                </a:solidFill>
              </a:rPr>
              <a:t>Wage in </a:t>
            </a:r>
            <a:r>
              <a:rPr lang="en-US" dirty="0">
                <a:solidFill>
                  <a:schemeClr val="bg1"/>
                </a:solidFill>
              </a:rPr>
              <a:t>a Labor Market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5787775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Welfare Effects of </a:t>
            </a:r>
            <a:r>
              <a:rPr lang="en-US" dirty="0" smtClean="0">
                <a:solidFill>
                  <a:schemeClr val="bg1"/>
                </a:solidFill>
              </a:rPr>
              <a:t>a Minimum </a:t>
            </a:r>
            <a:r>
              <a:rPr lang="en-US" dirty="0">
                <a:solidFill>
                  <a:schemeClr val="bg1"/>
                </a:solidFill>
              </a:rPr>
              <a:t>Wage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ΔCS (firms</a:t>
            </a:r>
            <a:r>
              <a:rPr lang="en-US" dirty="0" smtClean="0">
                <a:solidFill>
                  <a:schemeClr val="bg1"/>
                </a:solidFill>
              </a:rPr>
              <a:t>)  =     </a:t>
            </a:r>
            <a:r>
              <a:rPr lang="en-US" dirty="0">
                <a:solidFill>
                  <a:schemeClr val="bg1"/>
                </a:solidFill>
              </a:rPr>
              <a:t>- (b + c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Firms lose because their costs increase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ΔPS (workers) </a:t>
            </a:r>
            <a:r>
              <a:rPr lang="en-US" dirty="0" smtClean="0">
                <a:solidFill>
                  <a:schemeClr val="bg1"/>
                </a:solidFill>
              </a:rPr>
              <a:t>=     </a:t>
            </a:r>
            <a:r>
              <a:rPr lang="en-US" dirty="0">
                <a:solidFill>
                  <a:schemeClr val="bg1"/>
                </a:solidFill>
              </a:rPr>
              <a:t>b – 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Some workers gain with higher wages but others lose their jobs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ΔMW = </a:t>
            </a:r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en-US" dirty="0">
                <a:solidFill>
                  <a:schemeClr val="bg1"/>
                </a:solidFill>
              </a:rPr>
              <a:t>c – e  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bg1"/>
                </a:solidFill>
              </a:rPr>
              <a:t>deadweight losses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Overall, the policy reduces market welfare which means happiness is reduced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39" y="1148818"/>
            <a:ext cx="5520235" cy="52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76"/>
            <a:ext cx="12192000" cy="820070"/>
          </a:xfrm>
        </p:spPr>
        <p:txBody>
          <a:bodyPr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Effects of a Minimum </a:t>
            </a:r>
            <a:r>
              <a:rPr lang="en-US" dirty="0" smtClean="0">
                <a:solidFill>
                  <a:schemeClr val="bg1"/>
                </a:solidFill>
              </a:rPr>
              <a:t>Wage in </a:t>
            </a:r>
            <a:r>
              <a:rPr lang="en-US" dirty="0">
                <a:solidFill>
                  <a:schemeClr val="bg1"/>
                </a:solidFill>
              </a:rPr>
              <a:t>a Labor Market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186" y="1260546"/>
            <a:ext cx="595815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Differential Impacts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Employed workers in the range (0 , Q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baseline="-25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earn the </a:t>
            </a:r>
            <a:r>
              <a:rPr lang="en-US" dirty="0">
                <a:solidFill>
                  <a:schemeClr val="bg1"/>
                </a:solidFill>
              </a:rPr>
              <a:t>higher </a:t>
            </a:r>
            <a:r>
              <a:rPr lang="en-US" dirty="0" smtClean="0">
                <a:solidFill>
                  <a:schemeClr val="bg1"/>
                </a:solidFill>
              </a:rPr>
              <a:t>wage </a:t>
            </a:r>
            <a:r>
              <a:rPr lang="en-US" dirty="0">
                <a:solidFill>
                  <a:schemeClr val="bg1"/>
                </a:solidFill>
              </a:rPr>
              <a:t>(more likely the most productive workers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Unemployed workers in the range        (Q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r>
              <a:rPr lang="en-US" baseline="-25000" dirty="0" smtClean="0">
                <a:solidFill>
                  <a:schemeClr val="bg1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,Q</a:t>
            </a:r>
            <a:r>
              <a:rPr lang="en-US" baseline="-25000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lose their jobs </a:t>
            </a:r>
            <a:r>
              <a:rPr lang="en-US" dirty="0" smtClean="0">
                <a:solidFill>
                  <a:schemeClr val="bg1"/>
                </a:solidFill>
              </a:rPr>
              <a:t> (more likely the least productive workers) 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</a:rPr>
              <a:t>Unemployed workers in the range        </a:t>
            </a:r>
            <a:r>
              <a:rPr lang="en-US" dirty="0" smtClean="0">
                <a:solidFill>
                  <a:schemeClr val="bg1"/>
                </a:solidFill>
              </a:rPr>
              <a:t>(Q</a:t>
            </a:r>
            <a:r>
              <a:rPr lang="en-US" baseline="-25000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 , Q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) enter the market but </a:t>
            </a:r>
            <a:r>
              <a:rPr lang="en-US" dirty="0">
                <a:solidFill>
                  <a:schemeClr val="bg1"/>
                </a:solidFill>
              </a:rPr>
              <a:t>do not get jobs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39" y="1148818"/>
            <a:ext cx="5520235" cy="52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15089</TotalTime>
  <Words>1802</Words>
  <Application>Microsoft Office PowerPoint</Application>
  <PresentationFormat>Widescreen</PresentationFormat>
  <Paragraphs>174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Government Price Controls: Price Floors</vt:lpstr>
      <vt:lpstr>Types of Government Price Controls</vt:lpstr>
      <vt:lpstr>Price Floor Intentions</vt:lpstr>
      <vt:lpstr>Recent Minimum Wage Legislation</vt:lpstr>
      <vt:lpstr>Recent Minimum Wage Legislation</vt:lpstr>
      <vt:lpstr>Effects of a Minimum Wage in a Labor Market</vt:lpstr>
      <vt:lpstr>Effects of a Minimum Wage in a Labor Market</vt:lpstr>
      <vt:lpstr>Effects of a Minimum Wage in a Labor Market</vt:lpstr>
      <vt:lpstr>Effects of a Minimum Wage in a Labor Market</vt:lpstr>
      <vt:lpstr>Effects of a Labor Union in a Labor Market</vt:lpstr>
      <vt:lpstr>Effects of a Labor Union in a Labor Market</vt:lpstr>
      <vt:lpstr>Effects of a Labor Union in a Labor Market</vt:lpstr>
      <vt:lpstr>Effects of a Labor Union in a Labor Market</vt:lpstr>
      <vt:lpstr>Effects of a Min Wage/Union in a Labor Market</vt:lpstr>
      <vt:lpstr>Effects of a Min Wage/Union in a Labor Market</vt:lpstr>
      <vt:lpstr>Effects of a Min Wage/Unions in a Labor Market</vt:lpstr>
      <vt:lpstr>Effects of a Minimum Wage with Monopsony</vt:lpstr>
      <vt:lpstr>Effects of a Minimum Wage with Monopsony</vt:lpstr>
      <vt:lpstr>Effects of a Min Wage/Union in a Labor Market</vt:lpstr>
      <vt:lpstr>Secondary Impacts of Minimum Wages</vt:lpstr>
      <vt:lpstr>Secondary Impacts of a Min Wage/Union</vt:lpstr>
      <vt:lpstr>Secondary Impacts of a Min Wage/Union</vt:lpstr>
      <vt:lpstr>Secondary Impacts of a Min Wage/Union</vt:lpstr>
      <vt:lpstr>Conclusions</vt:lpstr>
    </vt:vector>
  </TitlesOfParts>
  <Company>GW Columbian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Consumer Demand</dc:title>
  <dc:creator>Steven Suranovic</dc:creator>
  <cp:lastModifiedBy>Steven Suranovic</cp:lastModifiedBy>
  <cp:revision>125</cp:revision>
  <dcterms:created xsi:type="dcterms:W3CDTF">2020-09-25T19:31:50Z</dcterms:created>
  <dcterms:modified xsi:type="dcterms:W3CDTF">2020-12-24T16:12:45Z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